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ormorant Garamond" panose="020B0604020202020204" charset="0"/>
      <p:regular r:id="rId10"/>
    </p:embeddedFont>
    <p:embeddedFont>
      <p:font typeface="Cormorant Garamond Bold Italics" panose="020B0604020202020204" charset="0"/>
      <p:regular r:id="rId11"/>
    </p:embeddedFont>
    <p:embeddedFont>
      <p:font typeface="Cormorant Garamond Italics" panose="020B0604020202020204" charset="0"/>
      <p:regular r:id="rId12"/>
    </p:embeddedFont>
    <p:embeddedFont>
      <p:font typeface="DM Sans" pitchFamily="2" charset="0"/>
      <p:regular r:id="rId13"/>
    </p:embeddedFont>
    <p:embeddedFont>
      <p:font typeface="Inter" panose="020B0604020202020204" charset="0"/>
      <p:regular r:id="rId14"/>
    </p:embeddedFont>
    <p:embeddedFont>
      <p:font typeface="Inter Bold" panose="020B0604020202020204" charset="0"/>
      <p:regular r:id="rId15"/>
    </p:embeddedFont>
    <p:embeddedFont>
      <p:font typeface="League Spartan" panose="020B0604020202020204" charset="0"/>
      <p:regular r:id="rId16"/>
    </p:embeddedFont>
    <p:embeddedFont>
      <p:font typeface="Montserrat Italics" panose="020B0604020202020204" charset="0"/>
      <p:regular r:id="rId17"/>
    </p:embeddedFont>
    <p:embeddedFont>
      <p:font typeface="Open Sauc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customXml" Target="../customXml/item1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0015" y="5928976"/>
            <a:ext cx="8522786" cy="1875605"/>
            <a:chOff x="0" y="0"/>
            <a:chExt cx="1156509" cy="25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6509" cy="254512"/>
            </a:xfrm>
            <a:custGeom>
              <a:avLst/>
              <a:gdLst/>
              <a:ahLst/>
              <a:cxnLst/>
              <a:rect l="l" t="t" r="r" b="b"/>
              <a:pathLst>
                <a:path w="1156509" h="254512">
                  <a:moveTo>
                    <a:pt x="578254" y="0"/>
                  </a:moveTo>
                  <a:cubicBezTo>
                    <a:pt x="258893" y="0"/>
                    <a:pt x="0" y="56975"/>
                    <a:pt x="0" y="127256"/>
                  </a:cubicBezTo>
                  <a:cubicBezTo>
                    <a:pt x="0" y="197538"/>
                    <a:pt x="258893" y="254512"/>
                    <a:pt x="578254" y="254512"/>
                  </a:cubicBezTo>
                  <a:cubicBezTo>
                    <a:pt x="897615" y="254512"/>
                    <a:pt x="1156509" y="197538"/>
                    <a:pt x="1156509" y="127256"/>
                  </a:cubicBezTo>
                  <a:cubicBezTo>
                    <a:pt x="1156509" y="56975"/>
                    <a:pt x="897615" y="0"/>
                    <a:pt x="578254" y="0"/>
                  </a:cubicBezTo>
                  <a:close/>
                </a:path>
              </a:pathLst>
            </a:custGeom>
            <a:solidFill>
              <a:srgbClr val="DBD1B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8423" y="-14239"/>
              <a:ext cx="939663" cy="244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97297" y="3056612"/>
            <a:ext cx="3493406" cy="1054373"/>
          </a:xfrm>
          <a:custGeom>
            <a:avLst/>
            <a:gdLst/>
            <a:ahLst/>
            <a:cxnLst/>
            <a:rect l="l" t="t" r="r" b="b"/>
            <a:pathLst>
              <a:path w="3493406" h="1054373">
                <a:moveTo>
                  <a:pt x="0" y="0"/>
                </a:moveTo>
                <a:lnTo>
                  <a:pt x="3493406" y="0"/>
                </a:lnTo>
                <a:lnTo>
                  <a:pt x="3493406" y="1054373"/>
                </a:lnTo>
                <a:lnTo>
                  <a:pt x="0" y="105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TextBox 6"/>
          <p:cNvSpPr txBox="1"/>
          <p:nvPr/>
        </p:nvSpPr>
        <p:spPr>
          <a:xfrm>
            <a:off x="1327083" y="4231508"/>
            <a:ext cx="7807129" cy="167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706"/>
              </a:lnSpc>
              <a:spcBef>
                <a:spcPct val="0"/>
              </a:spcBef>
            </a:pPr>
            <a:r>
              <a:rPr lang="en-US" sz="979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MEGA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4087" y="6254886"/>
            <a:ext cx="6534641" cy="116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368" spc="-6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Monitoring and Predicting Water Hyacinth Growth Using Nano sensors​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41408" y="3891910"/>
            <a:ext cx="7257559" cy="21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391"/>
              </a:lnSpc>
              <a:spcBef>
                <a:spcPct val="0"/>
              </a:spcBef>
            </a:pPr>
            <a:r>
              <a:rPr lang="en-US" sz="12422" i="1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9475" y="624931"/>
            <a:ext cx="7937637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Sustainable Approach to Controlling Invasive Aquatic Species​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349" y="9149964"/>
            <a:ext cx="9117332" cy="962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6"/>
              </a:lnSpc>
            </a:pPr>
            <a:r>
              <a:rPr lang="en-US" sz="18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Presented by Anouk Van Alphen</a:t>
            </a:r>
          </a:p>
          <a:p>
            <a:pPr algn="l">
              <a:lnSpc>
                <a:spcPts val="2616"/>
              </a:lnSpc>
              <a:spcBef>
                <a:spcPct val="0"/>
              </a:spcBef>
            </a:pPr>
            <a:r>
              <a:rPr lang="en-US" sz="18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Gabriella Petersen</a:t>
            </a:r>
          </a:p>
          <a:p>
            <a:pPr algn="l">
              <a:lnSpc>
                <a:spcPts val="2616"/>
              </a:lnSpc>
              <a:spcBef>
                <a:spcPct val="0"/>
              </a:spcBef>
            </a:pPr>
            <a:r>
              <a:rPr lang="en-US" sz="18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Sarbjit Singh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1968" y="8737386"/>
            <a:ext cx="2004065" cy="10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3"/>
              </a:lnSpc>
              <a:spcBef>
                <a:spcPct val="0"/>
              </a:spcBef>
            </a:pPr>
            <a:r>
              <a:rPr lang="en-US" sz="6209" i="1" u="none" strike="noStrike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-1-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89475" y="9149964"/>
            <a:ext cx="6898651" cy="962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16"/>
              </a:lnSpc>
            </a:pPr>
            <a:r>
              <a:rPr lang="en-US" sz="18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600725@student.belgiumcampus.ac.za</a:t>
            </a:r>
          </a:p>
          <a:p>
            <a:pPr algn="r">
              <a:lnSpc>
                <a:spcPts val="2616"/>
              </a:lnSpc>
              <a:spcBef>
                <a:spcPct val="0"/>
              </a:spcBef>
            </a:pPr>
            <a:r>
              <a:rPr lang="en-US" sz="18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600850@student.belgiumcampus.ac.za</a:t>
            </a:r>
          </a:p>
          <a:p>
            <a:pPr algn="r">
              <a:lnSpc>
                <a:spcPts val="2616"/>
              </a:lnSpc>
              <a:spcBef>
                <a:spcPct val="0"/>
              </a:spcBef>
            </a:pPr>
            <a:r>
              <a:rPr lang="en-US" sz="18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12303773@student.pxl.be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12421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14" name="AutoShape 14"/>
          <p:cNvSpPr/>
          <p:nvPr/>
        </p:nvSpPr>
        <p:spPr>
          <a:xfrm flipV="1">
            <a:off x="0" y="90449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15" name="TextBox 15"/>
          <p:cNvSpPr txBox="1"/>
          <p:nvPr/>
        </p:nvSpPr>
        <p:spPr>
          <a:xfrm>
            <a:off x="-1332653" y="624931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May,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876" y="832525"/>
            <a:ext cx="18288000" cy="0"/>
          </a:xfrm>
          <a:prstGeom prst="line">
            <a:avLst/>
          </a:prstGeom>
          <a:ln w="9525" cap="flat">
            <a:solidFill>
              <a:srgbClr val="DBD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 flipV="1">
            <a:off x="0" y="9044900"/>
            <a:ext cx="18288000" cy="0"/>
          </a:xfrm>
          <a:prstGeom prst="line">
            <a:avLst/>
          </a:prstGeom>
          <a:ln w="9525" cap="flat">
            <a:solidFill>
              <a:srgbClr val="DBD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 flipH="1">
            <a:off x="10687390" y="4208275"/>
            <a:ext cx="1005513" cy="477162"/>
          </a:xfrm>
          <a:custGeom>
            <a:avLst/>
            <a:gdLst/>
            <a:ahLst/>
            <a:cxnLst/>
            <a:rect l="l" t="t" r="r" b="b"/>
            <a:pathLst>
              <a:path w="1005513" h="477162">
                <a:moveTo>
                  <a:pt x="1005513" y="0"/>
                </a:moveTo>
                <a:lnTo>
                  <a:pt x="0" y="0"/>
                </a:lnTo>
                <a:lnTo>
                  <a:pt x="0" y="477162"/>
                </a:lnTo>
                <a:lnTo>
                  <a:pt x="1005513" y="477162"/>
                </a:lnTo>
                <a:lnTo>
                  <a:pt x="10055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/>
          <p:cNvSpPr/>
          <p:nvPr/>
        </p:nvSpPr>
        <p:spPr>
          <a:xfrm flipH="1">
            <a:off x="1041128" y="4526666"/>
            <a:ext cx="860567" cy="408378"/>
          </a:xfrm>
          <a:custGeom>
            <a:avLst/>
            <a:gdLst/>
            <a:ahLst/>
            <a:cxnLst/>
            <a:rect l="l" t="t" r="r" b="b"/>
            <a:pathLst>
              <a:path w="860567" h="408378">
                <a:moveTo>
                  <a:pt x="860567" y="0"/>
                </a:moveTo>
                <a:lnTo>
                  <a:pt x="0" y="0"/>
                </a:lnTo>
                <a:lnTo>
                  <a:pt x="0" y="408378"/>
                </a:lnTo>
                <a:lnTo>
                  <a:pt x="860567" y="408378"/>
                </a:lnTo>
                <a:lnTo>
                  <a:pt x="8605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 flipH="1">
            <a:off x="10687390" y="5320479"/>
            <a:ext cx="1005513" cy="477162"/>
          </a:xfrm>
          <a:custGeom>
            <a:avLst/>
            <a:gdLst/>
            <a:ahLst/>
            <a:cxnLst/>
            <a:rect l="l" t="t" r="r" b="b"/>
            <a:pathLst>
              <a:path w="1005513" h="477162">
                <a:moveTo>
                  <a:pt x="1005513" y="0"/>
                </a:moveTo>
                <a:lnTo>
                  <a:pt x="0" y="0"/>
                </a:lnTo>
                <a:lnTo>
                  <a:pt x="0" y="477161"/>
                </a:lnTo>
                <a:lnTo>
                  <a:pt x="1005513" y="477161"/>
                </a:lnTo>
                <a:lnTo>
                  <a:pt x="10055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flipH="1">
            <a:off x="10687390" y="6392758"/>
            <a:ext cx="1005513" cy="477162"/>
          </a:xfrm>
          <a:custGeom>
            <a:avLst/>
            <a:gdLst/>
            <a:ahLst/>
            <a:cxnLst/>
            <a:rect l="l" t="t" r="r" b="b"/>
            <a:pathLst>
              <a:path w="1005513" h="477162">
                <a:moveTo>
                  <a:pt x="1005513" y="0"/>
                </a:moveTo>
                <a:lnTo>
                  <a:pt x="0" y="0"/>
                </a:lnTo>
                <a:lnTo>
                  <a:pt x="0" y="477162"/>
                </a:lnTo>
                <a:lnTo>
                  <a:pt x="1005513" y="477162"/>
                </a:lnTo>
                <a:lnTo>
                  <a:pt x="10055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8" name="Group 8"/>
          <p:cNvGrpSpPr/>
          <p:nvPr/>
        </p:nvGrpSpPr>
        <p:grpSpPr>
          <a:xfrm>
            <a:off x="6955140" y="3803415"/>
            <a:ext cx="2312306" cy="4077101"/>
            <a:chOff x="0" y="0"/>
            <a:chExt cx="4609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0975" cy="812800"/>
            </a:xfrm>
            <a:custGeom>
              <a:avLst/>
              <a:gdLst/>
              <a:ahLst/>
              <a:cxnLst/>
              <a:rect l="l" t="t" r="r" b="b"/>
              <a:pathLst>
                <a:path w="460975" h="812800">
                  <a:moveTo>
                    <a:pt x="230488" y="0"/>
                  </a:moveTo>
                  <a:cubicBezTo>
                    <a:pt x="103193" y="0"/>
                    <a:pt x="0" y="181951"/>
                    <a:pt x="0" y="406400"/>
                  </a:cubicBezTo>
                  <a:cubicBezTo>
                    <a:pt x="0" y="630849"/>
                    <a:pt x="103193" y="812800"/>
                    <a:pt x="230488" y="812800"/>
                  </a:cubicBezTo>
                  <a:cubicBezTo>
                    <a:pt x="357782" y="812800"/>
                    <a:pt x="460975" y="630849"/>
                    <a:pt x="460975" y="406400"/>
                  </a:cubicBezTo>
                  <a:cubicBezTo>
                    <a:pt x="460975" y="181951"/>
                    <a:pt x="357782" y="0"/>
                    <a:pt x="230488" y="0"/>
                  </a:cubicBezTo>
                  <a:close/>
                </a:path>
              </a:pathLst>
            </a:custGeom>
            <a:blipFill>
              <a:blip r:embed="rId4"/>
              <a:stretch>
                <a:fillRect l="-117925" r="-117925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09554" y="1124426"/>
            <a:ext cx="6757892" cy="143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864"/>
              </a:lnSpc>
              <a:spcBef>
                <a:spcPct val="0"/>
              </a:spcBef>
            </a:pPr>
            <a:r>
              <a:rPr lang="en-US" sz="8474">
                <a:solidFill>
                  <a:srgbClr val="E8E6DA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6265" y="808712"/>
            <a:ext cx="6282181" cy="18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053"/>
              </a:lnSpc>
              <a:spcBef>
                <a:spcPct val="0"/>
              </a:spcBef>
            </a:pPr>
            <a:r>
              <a:rPr lang="en-US" sz="10752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6000" y="3582382"/>
            <a:ext cx="4531464" cy="47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3308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Causes: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24124" y="3414806"/>
            <a:ext cx="3554322" cy="48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3408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Consequences: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26349" y="5359385"/>
            <a:ext cx="4506968" cy="4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3008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Disrupts aquatic ecosystems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26349" y="4247182"/>
            <a:ext cx="4690388" cy="4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9"/>
              </a:lnSpc>
              <a:spcBef>
                <a:spcPct val="0"/>
              </a:spcBef>
            </a:pPr>
            <a:r>
              <a:rPr lang="en-US" sz="3008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Blocks sunlight &amp; reduces oxygen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6606" y="6909521"/>
            <a:ext cx="4302993" cy="803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2"/>
              </a:lnSpc>
            </a:pPr>
            <a:r>
              <a:rPr lang="en-US" sz="2856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Industrial waste</a:t>
            </a:r>
          </a:p>
          <a:p>
            <a:pPr marL="0" lvl="0" indent="0" algn="l">
              <a:lnSpc>
                <a:spcPts val="3142"/>
              </a:lnSpc>
              <a:spcBef>
                <a:spcPct val="0"/>
              </a:spcBef>
            </a:pPr>
            <a:endParaRPr lang="en-US" sz="2856" i="1">
              <a:solidFill>
                <a:srgbClr val="E8E6DA"/>
              </a:solidFill>
              <a:latin typeface="Cormorant Garamond Italics"/>
              <a:ea typeface="Cormorant Garamond Italics"/>
              <a:cs typeface="Cormorant Garamond Italics"/>
              <a:sym typeface="Cormorant Garamon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11732" y="2576502"/>
            <a:ext cx="11969065" cy="4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9"/>
              </a:lnSpc>
            </a:pPr>
            <a:r>
              <a:rPr lang="en-US" sz="3008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Water hyacinth is an invasive aquatic species that thrives in nitrogen-rich environments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2107573" y="315528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May, 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41968" y="8737386"/>
            <a:ext cx="2004065" cy="10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3"/>
              </a:lnSpc>
              <a:spcBef>
                <a:spcPct val="0"/>
              </a:spcBef>
            </a:pPr>
            <a:r>
              <a:rPr lang="en-US" sz="6209" i="1" u="none" strike="noStrike">
                <a:solidFill>
                  <a:srgbClr val="FFFFFF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-2-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53659" y="9159489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Mega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26349" y="6473915"/>
            <a:ext cx="4690388" cy="4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3008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Breeding ground for mosquitoes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26349" y="7461363"/>
            <a:ext cx="5651672" cy="85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3008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Harms water quality, fisheries, and irrigation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46606" y="5798686"/>
            <a:ext cx="3554322" cy="4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3008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Sewage discharge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46606" y="4545716"/>
            <a:ext cx="3554322" cy="4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3008" i="1">
                <a:solidFill>
                  <a:srgbClr val="E8E6DA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Agricultural runoff</a:t>
            </a:r>
          </a:p>
        </p:txBody>
      </p:sp>
      <p:sp>
        <p:nvSpPr>
          <p:cNvPr id="25" name="Freeform 25"/>
          <p:cNvSpPr/>
          <p:nvPr/>
        </p:nvSpPr>
        <p:spPr>
          <a:xfrm flipH="1">
            <a:off x="1041128" y="6832258"/>
            <a:ext cx="860567" cy="408378"/>
          </a:xfrm>
          <a:custGeom>
            <a:avLst/>
            <a:gdLst/>
            <a:ahLst/>
            <a:cxnLst/>
            <a:rect l="l" t="t" r="r" b="b"/>
            <a:pathLst>
              <a:path w="860567" h="408378">
                <a:moveTo>
                  <a:pt x="860567" y="0"/>
                </a:moveTo>
                <a:lnTo>
                  <a:pt x="0" y="0"/>
                </a:lnTo>
                <a:lnTo>
                  <a:pt x="0" y="408378"/>
                </a:lnTo>
                <a:lnTo>
                  <a:pt x="860567" y="408378"/>
                </a:lnTo>
                <a:lnTo>
                  <a:pt x="8605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6" name="Freeform 26"/>
          <p:cNvSpPr/>
          <p:nvPr/>
        </p:nvSpPr>
        <p:spPr>
          <a:xfrm flipH="1">
            <a:off x="1041128" y="5716094"/>
            <a:ext cx="860567" cy="408378"/>
          </a:xfrm>
          <a:custGeom>
            <a:avLst/>
            <a:gdLst/>
            <a:ahLst/>
            <a:cxnLst/>
            <a:rect l="l" t="t" r="r" b="b"/>
            <a:pathLst>
              <a:path w="860567" h="408378">
                <a:moveTo>
                  <a:pt x="860567" y="0"/>
                </a:moveTo>
                <a:lnTo>
                  <a:pt x="0" y="0"/>
                </a:lnTo>
                <a:lnTo>
                  <a:pt x="0" y="408378"/>
                </a:lnTo>
                <a:lnTo>
                  <a:pt x="860567" y="408378"/>
                </a:lnTo>
                <a:lnTo>
                  <a:pt x="8605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7" name="Freeform 27"/>
          <p:cNvSpPr/>
          <p:nvPr/>
        </p:nvSpPr>
        <p:spPr>
          <a:xfrm flipH="1">
            <a:off x="10687390" y="7641935"/>
            <a:ext cx="1005513" cy="477162"/>
          </a:xfrm>
          <a:custGeom>
            <a:avLst/>
            <a:gdLst/>
            <a:ahLst/>
            <a:cxnLst/>
            <a:rect l="l" t="t" r="r" b="b"/>
            <a:pathLst>
              <a:path w="1005513" h="477162">
                <a:moveTo>
                  <a:pt x="1005513" y="0"/>
                </a:moveTo>
                <a:lnTo>
                  <a:pt x="0" y="0"/>
                </a:lnTo>
                <a:lnTo>
                  <a:pt x="0" y="477162"/>
                </a:lnTo>
                <a:lnTo>
                  <a:pt x="1005513" y="477162"/>
                </a:lnTo>
                <a:lnTo>
                  <a:pt x="10055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2421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 flipV="1">
            <a:off x="0" y="90449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4" name="Group 4"/>
          <p:cNvGrpSpPr/>
          <p:nvPr/>
        </p:nvGrpSpPr>
        <p:grpSpPr>
          <a:xfrm>
            <a:off x="2069542" y="4163874"/>
            <a:ext cx="3790627" cy="918085"/>
            <a:chOff x="0" y="0"/>
            <a:chExt cx="893225" cy="2163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3225" cy="216338"/>
            </a:xfrm>
            <a:custGeom>
              <a:avLst/>
              <a:gdLst/>
              <a:ahLst/>
              <a:cxnLst/>
              <a:rect l="l" t="t" r="r" b="b"/>
              <a:pathLst>
                <a:path w="893225" h="216338">
                  <a:moveTo>
                    <a:pt x="446613" y="0"/>
                  </a:moveTo>
                  <a:cubicBezTo>
                    <a:pt x="199955" y="0"/>
                    <a:pt x="0" y="48429"/>
                    <a:pt x="0" y="108169"/>
                  </a:cubicBezTo>
                  <a:cubicBezTo>
                    <a:pt x="0" y="167909"/>
                    <a:pt x="199955" y="216338"/>
                    <a:pt x="446613" y="216338"/>
                  </a:cubicBezTo>
                  <a:cubicBezTo>
                    <a:pt x="693270" y="216338"/>
                    <a:pt x="893225" y="167909"/>
                    <a:pt x="893225" y="108169"/>
                  </a:cubicBezTo>
                  <a:cubicBezTo>
                    <a:pt x="893225" y="48429"/>
                    <a:pt x="693270" y="0"/>
                    <a:pt x="446613" y="0"/>
                  </a:cubicBezTo>
                  <a:close/>
                </a:path>
              </a:pathLst>
            </a:custGeom>
            <a:solidFill>
              <a:srgbClr val="DBD1B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3740" y="-17818"/>
              <a:ext cx="725746" cy="21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 flipV="1">
            <a:off x="7713211" y="1245606"/>
            <a:ext cx="0" cy="779929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8" name="Freeform 8"/>
          <p:cNvSpPr/>
          <p:nvPr/>
        </p:nvSpPr>
        <p:spPr>
          <a:xfrm>
            <a:off x="3307472" y="4345620"/>
            <a:ext cx="1314767" cy="554593"/>
          </a:xfrm>
          <a:custGeom>
            <a:avLst/>
            <a:gdLst/>
            <a:ahLst/>
            <a:cxnLst/>
            <a:rect l="l" t="t" r="r" b="b"/>
            <a:pathLst>
              <a:path w="1314767" h="554593">
                <a:moveTo>
                  <a:pt x="0" y="0"/>
                </a:moveTo>
                <a:lnTo>
                  <a:pt x="1314767" y="0"/>
                </a:lnTo>
                <a:lnTo>
                  <a:pt x="1314767" y="554593"/>
                </a:lnTo>
                <a:lnTo>
                  <a:pt x="0" y="55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Freeform 9"/>
          <p:cNvSpPr/>
          <p:nvPr/>
        </p:nvSpPr>
        <p:spPr>
          <a:xfrm>
            <a:off x="7713211" y="9258300"/>
            <a:ext cx="471052" cy="398047"/>
          </a:xfrm>
          <a:custGeom>
            <a:avLst/>
            <a:gdLst/>
            <a:ahLst/>
            <a:cxnLst/>
            <a:rect l="l" t="t" r="r" b="b"/>
            <a:pathLst>
              <a:path w="471052" h="398047">
                <a:moveTo>
                  <a:pt x="0" y="0"/>
                </a:moveTo>
                <a:lnTo>
                  <a:pt x="471051" y="0"/>
                </a:lnTo>
                <a:lnTo>
                  <a:pt x="471051" y="398047"/>
                </a:lnTo>
                <a:lnTo>
                  <a:pt x="0" y="398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0" name="TextBox 10"/>
          <p:cNvSpPr txBox="1"/>
          <p:nvPr/>
        </p:nvSpPr>
        <p:spPr>
          <a:xfrm>
            <a:off x="8829700" y="1662576"/>
            <a:ext cx="8354330" cy="140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7"/>
              </a:lnSpc>
              <a:spcBef>
                <a:spcPct val="0"/>
              </a:spcBef>
            </a:pPr>
            <a:r>
              <a:rPr lang="en-US" sz="8226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OUR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3160109"/>
            <a:ext cx="7725731" cy="100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1"/>
              </a:lnSpc>
              <a:spcBef>
                <a:spcPct val="0"/>
              </a:spcBef>
            </a:pPr>
            <a:r>
              <a:rPr lang="en-US" sz="2901" b="1" i="1">
                <a:solidFill>
                  <a:srgbClr val="0D3F1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 specialized dashboard built for environmental teams managing Hartbeespoort Dam, designed to: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09949" y="4525563"/>
            <a:ext cx="459635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Track nutrient level trends - simulated datasets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47396" y="6840537"/>
            <a:ext cx="630855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Predict the likelihood of water hyacinth growth using machine learning models - using trained historical patterns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8445" y="2262442"/>
            <a:ext cx="6272820" cy="80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6"/>
              </a:lnSpc>
            </a:pPr>
            <a:r>
              <a:rPr lang="en-US" sz="6006" i="1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Why it matters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5575" y="5450750"/>
            <a:ext cx="4798562" cy="318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872" lvl="1" indent="-244936" algn="just">
              <a:lnSpc>
                <a:spcPts val="3176"/>
              </a:lnSpc>
              <a:buFont typeface="Arial"/>
              <a:buChar char="•"/>
            </a:pPr>
            <a:r>
              <a:rPr lang="en-US" sz="226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Current methods are temporary, costly, and labour intensive</a:t>
            </a:r>
          </a:p>
          <a:p>
            <a:pPr marL="489872" lvl="1" indent="-244936" algn="just">
              <a:lnSpc>
                <a:spcPts val="3176"/>
              </a:lnSpc>
              <a:buFont typeface="Arial"/>
              <a:buChar char="•"/>
            </a:pPr>
            <a:r>
              <a:rPr lang="en-US" sz="226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predictive system in place</a:t>
            </a:r>
          </a:p>
          <a:p>
            <a:pPr marL="489872" lvl="1" indent="-244936" algn="just">
              <a:lnSpc>
                <a:spcPts val="3176"/>
              </a:lnSpc>
              <a:buFont typeface="Arial"/>
              <a:buChar char="•"/>
            </a:pPr>
            <a:r>
              <a:rPr lang="en-US" sz="226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There is a need for smart sustainable monitoring</a:t>
            </a:r>
          </a:p>
          <a:p>
            <a:pPr algn="just">
              <a:lnSpc>
                <a:spcPts val="3176"/>
              </a:lnSpc>
            </a:pPr>
            <a:endParaRPr lang="en-US" sz="226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176"/>
              </a:lnSpc>
              <a:spcBef>
                <a:spcPct val="0"/>
              </a:spcBef>
            </a:pPr>
            <a:endParaRPr lang="en-US" sz="226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48736" y="-28613"/>
            <a:ext cx="2004065" cy="10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3"/>
              </a:lnSpc>
              <a:spcBef>
                <a:spcPct val="0"/>
              </a:spcBef>
            </a:pPr>
            <a:r>
              <a:rPr lang="en-US" sz="6209" i="1" u="none" strike="noStrike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-3-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2226776" y="624931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May, 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94256" y="5491163"/>
            <a:ext cx="589374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Simulate alert scenarios based on nitrogen threshold breaches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78253" y="9173488"/>
            <a:ext cx="9358578" cy="54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  <a:spcBef>
                <a:spcPct val="0"/>
              </a:spcBef>
            </a:pPr>
            <a:r>
              <a:rPr lang="en-US" sz="15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Not intended for public viewing or public engagement - technical interface designed specifically for operational use by individuals and organizations actively managing Hartbeespoort Dam</a:t>
            </a:r>
          </a:p>
        </p:txBody>
      </p:sp>
      <p:sp>
        <p:nvSpPr>
          <p:cNvPr id="20" name="Freeform 20"/>
          <p:cNvSpPr/>
          <p:nvPr/>
        </p:nvSpPr>
        <p:spPr>
          <a:xfrm rot="10723496" flipV="1">
            <a:off x="8381257" y="4682711"/>
            <a:ext cx="657383" cy="277296"/>
          </a:xfrm>
          <a:custGeom>
            <a:avLst/>
            <a:gdLst/>
            <a:ahLst/>
            <a:cxnLst/>
            <a:rect l="l" t="t" r="r" b="b"/>
            <a:pathLst>
              <a:path w="657383" h="277296">
                <a:moveTo>
                  <a:pt x="0" y="277297"/>
                </a:moveTo>
                <a:lnTo>
                  <a:pt x="657383" y="277297"/>
                </a:lnTo>
                <a:lnTo>
                  <a:pt x="657383" y="0"/>
                </a:lnTo>
                <a:lnTo>
                  <a:pt x="0" y="0"/>
                </a:lnTo>
                <a:lnTo>
                  <a:pt x="0" y="2772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1" name="Freeform 21"/>
          <p:cNvSpPr/>
          <p:nvPr/>
        </p:nvSpPr>
        <p:spPr>
          <a:xfrm rot="10723496" flipV="1">
            <a:off x="7887009" y="7134366"/>
            <a:ext cx="657383" cy="277296"/>
          </a:xfrm>
          <a:custGeom>
            <a:avLst/>
            <a:gdLst/>
            <a:ahLst/>
            <a:cxnLst/>
            <a:rect l="l" t="t" r="r" b="b"/>
            <a:pathLst>
              <a:path w="657383" h="277296">
                <a:moveTo>
                  <a:pt x="0" y="277296"/>
                </a:moveTo>
                <a:lnTo>
                  <a:pt x="657384" y="277296"/>
                </a:lnTo>
                <a:lnTo>
                  <a:pt x="657384" y="0"/>
                </a:lnTo>
                <a:lnTo>
                  <a:pt x="0" y="0"/>
                </a:lnTo>
                <a:lnTo>
                  <a:pt x="0" y="277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2" name="Freeform 22"/>
          <p:cNvSpPr/>
          <p:nvPr/>
        </p:nvSpPr>
        <p:spPr>
          <a:xfrm rot="10723496" flipV="1">
            <a:off x="11795149" y="5727164"/>
            <a:ext cx="657383" cy="277296"/>
          </a:xfrm>
          <a:custGeom>
            <a:avLst/>
            <a:gdLst/>
            <a:ahLst/>
            <a:cxnLst/>
            <a:rect l="l" t="t" r="r" b="b"/>
            <a:pathLst>
              <a:path w="657383" h="277296">
                <a:moveTo>
                  <a:pt x="0" y="277297"/>
                </a:moveTo>
                <a:lnTo>
                  <a:pt x="657384" y="277297"/>
                </a:lnTo>
                <a:lnTo>
                  <a:pt x="657384" y="0"/>
                </a:lnTo>
                <a:lnTo>
                  <a:pt x="0" y="0"/>
                </a:lnTo>
                <a:lnTo>
                  <a:pt x="0" y="2772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F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242100"/>
            <a:ext cx="18288000" cy="0"/>
          </a:xfrm>
          <a:prstGeom prst="line">
            <a:avLst/>
          </a:prstGeom>
          <a:ln w="9525" cap="flat">
            <a:solidFill>
              <a:srgbClr val="DBD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 flipV="1">
            <a:off x="0" y="9044900"/>
            <a:ext cx="18288000" cy="0"/>
          </a:xfrm>
          <a:prstGeom prst="line">
            <a:avLst/>
          </a:prstGeom>
          <a:ln w="9525" cap="flat">
            <a:solidFill>
              <a:srgbClr val="DBD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 flipH="1">
            <a:off x="14977769" y="5770114"/>
            <a:ext cx="3298777" cy="3274786"/>
          </a:xfrm>
          <a:custGeom>
            <a:avLst/>
            <a:gdLst/>
            <a:ahLst/>
            <a:cxnLst/>
            <a:rect l="l" t="t" r="r" b="b"/>
            <a:pathLst>
              <a:path w="3298777" h="3274786">
                <a:moveTo>
                  <a:pt x="3298778" y="0"/>
                </a:moveTo>
                <a:lnTo>
                  <a:pt x="0" y="0"/>
                </a:lnTo>
                <a:lnTo>
                  <a:pt x="0" y="3274786"/>
                </a:lnTo>
                <a:lnTo>
                  <a:pt x="3298778" y="3274786"/>
                </a:lnTo>
                <a:lnTo>
                  <a:pt x="32987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TextBox 5"/>
          <p:cNvSpPr txBox="1"/>
          <p:nvPr/>
        </p:nvSpPr>
        <p:spPr>
          <a:xfrm>
            <a:off x="9004684" y="1290101"/>
            <a:ext cx="11211762" cy="116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8"/>
              </a:lnSpc>
              <a:spcBef>
                <a:spcPct val="0"/>
              </a:spcBef>
            </a:pPr>
            <a:r>
              <a:rPr lang="en-US" sz="6813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04684" y="2162615"/>
            <a:ext cx="11211762" cy="148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03"/>
              </a:lnSpc>
              <a:spcBef>
                <a:spcPct val="0"/>
              </a:spcBef>
            </a:pPr>
            <a:r>
              <a:rPr lang="en-US" sz="8645" i="1">
                <a:solidFill>
                  <a:srgbClr val="FFFFFF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90366" y="8782963"/>
            <a:ext cx="2004065" cy="105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3"/>
              </a:lnSpc>
              <a:spcBef>
                <a:spcPct val="0"/>
              </a:spcBef>
            </a:pPr>
            <a:r>
              <a:rPr lang="en-US" sz="6209" i="1" u="none" strike="noStrike">
                <a:solidFill>
                  <a:srgbClr val="FFFFFF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-4-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004634" y="758394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May,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53659" y="9159489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MEGA PROJECT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64712" y="3967866"/>
            <a:ext cx="2505660" cy="1257594"/>
            <a:chOff x="0" y="0"/>
            <a:chExt cx="578177" cy="2389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8177" cy="238902"/>
            </a:xfrm>
            <a:custGeom>
              <a:avLst/>
              <a:gdLst/>
              <a:ahLst/>
              <a:cxnLst/>
              <a:rect l="l" t="t" r="r" b="b"/>
              <a:pathLst>
                <a:path w="578177" h="238902">
                  <a:moveTo>
                    <a:pt x="0" y="0"/>
                  </a:moveTo>
                  <a:lnTo>
                    <a:pt x="578177" y="0"/>
                  </a:lnTo>
                  <a:lnTo>
                    <a:pt x="578177" y="238902"/>
                  </a:lnTo>
                  <a:lnTo>
                    <a:pt x="0" y="238902"/>
                  </a:lnTo>
                  <a:close/>
                </a:path>
              </a:pathLst>
            </a:custGeom>
            <a:solidFill>
              <a:srgbClr val="9ED44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78177" cy="267477"/>
            </a:xfrm>
            <a:prstGeom prst="rect">
              <a:avLst/>
            </a:prstGeom>
          </p:spPr>
          <p:txBody>
            <a:bodyPr lIns="17780" tIns="17780" rIns="17780" bIns="1778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460383" y="4903864"/>
            <a:ext cx="2582350" cy="1561721"/>
            <a:chOff x="0" y="0"/>
            <a:chExt cx="532963" cy="2389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2963" cy="238902"/>
            </a:xfrm>
            <a:custGeom>
              <a:avLst/>
              <a:gdLst/>
              <a:ahLst/>
              <a:cxnLst/>
              <a:rect l="l" t="t" r="r" b="b"/>
              <a:pathLst>
                <a:path w="532963" h="238902">
                  <a:moveTo>
                    <a:pt x="0" y="0"/>
                  </a:moveTo>
                  <a:lnTo>
                    <a:pt x="532963" y="0"/>
                  </a:lnTo>
                  <a:lnTo>
                    <a:pt x="532963" y="238902"/>
                  </a:lnTo>
                  <a:lnTo>
                    <a:pt x="0" y="238902"/>
                  </a:lnTo>
                  <a:close/>
                </a:path>
              </a:pathLst>
            </a:custGeom>
            <a:solidFill>
              <a:srgbClr val="40810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532963" cy="267477"/>
            </a:xfrm>
            <a:prstGeom prst="rect">
              <a:avLst/>
            </a:prstGeom>
          </p:spPr>
          <p:txBody>
            <a:bodyPr lIns="17780" tIns="17780" rIns="17780" bIns="1778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55271" y="5264984"/>
            <a:ext cx="2505660" cy="1959534"/>
          </a:xfrm>
          <a:custGeom>
            <a:avLst/>
            <a:gdLst/>
            <a:ahLst/>
            <a:cxnLst/>
            <a:rect l="l" t="t" r="r" b="b"/>
            <a:pathLst>
              <a:path w="2505660" h="1959534">
                <a:moveTo>
                  <a:pt x="0" y="0"/>
                </a:moveTo>
                <a:lnTo>
                  <a:pt x="2505660" y="0"/>
                </a:lnTo>
                <a:lnTo>
                  <a:pt x="2505660" y="1959534"/>
                </a:lnTo>
                <a:lnTo>
                  <a:pt x="0" y="1959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5663" b="-69300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7" name="Freeform 17"/>
          <p:cNvSpPr/>
          <p:nvPr/>
        </p:nvSpPr>
        <p:spPr>
          <a:xfrm>
            <a:off x="4460383" y="6431470"/>
            <a:ext cx="2582350" cy="1774063"/>
          </a:xfrm>
          <a:custGeom>
            <a:avLst/>
            <a:gdLst/>
            <a:ahLst/>
            <a:cxnLst/>
            <a:rect l="l" t="t" r="r" b="b"/>
            <a:pathLst>
              <a:path w="2582350" h="1774063">
                <a:moveTo>
                  <a:pt x="0" y="0"/>
                </a:moveTo>
                <a:lnTo>
                  <a:pt x="2582350" y="0"/>
                </a:lnTo>
                <a:lnTo>
                  <a:pt x="2582350" y="1774063"/>
                </a:lnTo>
                <a:lnTo>
                  <a:pt x="0" y="1774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60" r="-156863" b="-110845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8" name="TextBox 18"/>
          <p:cNvSpPr txBox="1"/>
          <p:nvPr/>
        </p:nvSpPr>
        <p:spPr>
          <a:xfrm>
            <a:off x="1412590" y="4590694"/>
            <a:ext cx="2059440" cy="43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6"/>
              </a:lnSpc>
              <a:spcBef>
                <a:spcPct val="0"/>
              </a:spcBef>
            </a:pPr>
            <a:r>
              <a:rPr lang="en-US" sz="1214" spc="-1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Research &amp; Planning (Feb 24 – Mar 10):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00291" y="5769922"/>
            <a:ext cx="2302534" cy="46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5"/>
              </a:lnSpc>
              <a:spcBef>
                <a:spcPct val="0"/>
              </a:spcBef>
            </a:pPr>
            <a:r>
              <a:rPr lang="en-US" sz="1280" spc="-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Feedback &amp; Refinement (Mar 17 – Mar 24):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230280" y="2917523"/>
            <a:ext cx="574524" cy="5745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442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6"/>
                </a:lnSpc>
              </a:pPr>
              <a:r>
                <a:rPr lang="en-US" sz="1463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90678" y="2951891"/>
            <a:ext cx="512800" cy="5128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810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6"/>
                </a:lnSpc>
              </a:pPr>
              <a:r>
                <a:rPr lang="en-US" sz="1463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947608" y="3831077"/>
            <a:ext cx="2658961" cy="1052237"/>
            <a:chOff x="0" y="0"/>
            <a:chExt cx="603696" cy="23890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3696" cy="238902"/>
            </a:xfrm>
            <a:custGeom>
              <a:avLst/>
              <a:gdLst/>
              <a:ahLst/>
              <a:cxnLst/>
              <a:rect l="l" t="t" r="r" b="b"/>
              <a:pathLst>
                <a:path w="603696" h="238902">
                  <a:moveTo>
                    <a:pt x="0" y="0"/>
                  </a:moveTo>
                  <a:lnTo>
                    <a:pt x="603696" y="0"/>
                  </a:lnTo>
                  <a:lnTo>
                    <a:pt x="603696" y="238902"/>
                  </a:lnTo>
                  <a:lnTo>
                    <a:pt x="0" y="238902"/>
                  </a:lnTo>
                  <a:close/>
                </a:path>
              </a:pathLst>
            </a:custGeom>
            <a:solidFill>
              <a:srgbClr val="70894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603696" cy="267477"/>
            </a:xfrm>
            <a:prstGeom prst="rect">
              <a:avLst/>
            </a:prstGeom>
          </p:spPr>
          <p:txBody>
            <a:bodyPr lIns="17780" tIns="17780" rIns="17780" bIns="1778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7947608" y="4883314"/>
            <a:ext cx="2646823" cy="2069929"/>
          </a:xfrm>
          <a:custGeom>
            <a:avLst/>
            <a:gdLst/>
            <a:ahLst/>
            <a:cxnLst/>
            <a:rect l="l" t="t" r="r" b="b"/>
            <a:pathLst>
              <a:path w="2646823" h="2069929">
                <a:moveTo>
                  <a:pt x="0" y="0"/>
                </a:moveTo>
                <a:lnTo>
                  <a:pt x="2646823" y="0"/>
                </a:lnTo>
                <a:lnTo>
                  <a:pt x="2646823" y="2069929"/>
                </a:lnTo>
                <a:lnTo>
                  <a:pt x="0" y="2069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135663" b="-69300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0" name="TextBox 30"/>
          <p:cNvSpPr txBox="1"/>
          <p:nvPr/>
        </p:nvSpPr>
        <p:spPr>
          <a:xfrm>
            <a:off x="8230559" y="4235338"/>
            <a:ext cx="2093059" cy="46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0"/>
              </a:lnSpc>
              <a:spcBef>
                <a:spcPct val="0"/>
              </a:spcBef>
            </a:pPr>
            <a:r>
              <a:rPr lang="en-US" sz="1237" spc="-1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Development (Apr 7 – Apr 22):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890384" y="2934171"/>
            <a:ext cx="516756" cy="51675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94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6"/>
                </a:lnSpc>
              </a:pPr>
              <a:r>
                <a:rPr lang="en-US" sz="1463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339234" y="5264984"/>
            <a:ext cx="2567546" cy="1123624"/>
            <a:chOff x="0" y="0"/>
            <a:chExt cx="545905" cy="23890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45905" cy="238902"/>
            </a:xfrm>
            <a:custGeom>
              <a:avLst/>
              <a:gdLst/>
              <a:ahLst/>
              <a:cxnLst/>
              <a:rect l="l" t="t" r="r" b="b"/>
              <a:pathLst>
                <a:path w="545905" h="238902">
                  <a:moveTo>
                    <a:pt x="0" y="0"/>
                  </a:moveTo>
                  <a:lnTo>
                    <a:pt x="545905" y="0"/>
                  </a:lnTo>
                  <a:lnTo>
                    <a:pt x="545905" y="238902"/>
                  </a:lnTo>
                  <a:lnTo>
                    <a:pt x="0" y="238902"/>
                  </a:lnTo>
                  <a:close/>
                </a:path>
              </a:pathLst>
            </a:custGeom>
            <a:solidFill>
              <a:srgbClr val="5A948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545905" cy="267477"/>
            </a:xfrm>
            <a:prstGeom prst="rect">
              <a:avLst/>
            </a:prstGeom>
          </p:spPr>
          <p:txBody>
            <a:bodyPr lIns="17780" tIns="17780" rIns="17780" bIns="1778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1339234" y="6398133"/>
            <a:ext cx="2567546" cy="1905768"/>
          </a:xfrm>
          <a:custGeom>
            <a:avLst/>
            <a:gdLst/>
            <a:ahLst/>
            <a:cxnLst/>
            <a:rect l="l" t="t" r="r" b="b"/>
            <a:pathLst>
              <a:path w="2567546" h="1905768">
                <a:moveTo>
                  <a:pt x="0" y="0"/>
                </a:moveTo>
                <a:lnTo>
                  <a:pt x="2567546" y="0"/>
                </a:lnTo>
                <a:lnTo>
                  <a:pt x="2567546" y="1905768"/>
                </a:lnTo>
                <a:lnTo>
                  <a:pt x="0" y="1905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49733" b="-89026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8" name="TextBox 38"/>
          <p:cNvSpPr txBox="1"/>
          <p:nvPr/>
        </p:nvSpPr>
        <p:spPr>
          <a:xfrm>
            <a:off x="11511444" y="5802309"/>
            <a:ext cx="2306086" cy="22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9"/>
              </a:lnSpc>
              <a:spcBef>
                <a:spcPct val="0"/>
              </a:spcBef>
            </a:pPr>
            <a:r>
              <a:rPr lang="en-US" sz="1283" spc="-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Finalization (May 5 – May 28):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456773" y="2975291"/>
            <a:ext cx="516756" cy="51675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948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6"/>
                </a:lnSpc>
              </a:pPr>
              <a:r>
                <a:rPr lang="en-US" sz="1463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2517542" y="3492047"/>
            <a:ext cx="0" cy="475819"/>
          </a:xfrm>
          <a:prstGeom prst="line">
            <a:avLst/>
          </a:prstGeom>
          <a:ln w="9525" cap="flat">
            <a:solidFill>
              <a:srgbClr val="CAE69A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ZA"/>
          </a:p>
        </p:txBody>
      </p:sp>
      <p:sp>
        <p:nvSpPr>
          <p:cNvPr id="43" name="AutoShape 43"/>
          <p:cNvSpPr/>
          <p:nvPr/>
        </p:nvSpPr>
        <p:spPr>
          <a:xfrm>
            <a:off x="5747079" y="3464691"/>
            <a:ext cx="0" cy="1439173"/>
          </a:xfrm>
          <a:prstGeom prst="line">
            <a:avLst/>
          </a:prstGeom>
          <a:ln w="9525" cap="flat">
            <a:solidFill>
              <a:srgbClr val="CAE69A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ZA"/>
          </a:p>
        </p:txBody>
      </p:sp>
      <p:sp>
        <p:nvSpPr>
          <p:cNvPr id="44" name="AutoShape 44"/>
          <p:cNvSpPr/>
          <p:nvPr/>
        </p:nvSpPr>
        <p:spPr>
          <a:xfrm>
            <a:off x="9139238" y="3396617"/>
            <a:ext cx="0" cy="427976"/>
          </a:xfrm>
          <a:prstGeom prst="line">
            <a:avLst/>
          </a:prstGeom>
          <a:ln w="9525" cap="flat">
            <a:solidFill>
              <a:srgbClr val="CAE69A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ZA"/>
          </a:p>
        </p:txBody>
      </p:sp>
      <p:sp>
        <p:nvSpPr>
          <p:cNvPr id="45" name="AutoShape 45"/>
          <p:cNvSpPr/>
          <p:nvPr/>
        </p:nvSpPr>
        <p:spPr>
          <a:xfrm>
            <a:off x="12710388" y="3458479"/>
            <a:ext cx="0" cy="1797432"/>
          </a:xfrm>
          <a:prstGeom prst="line">
            <a:avLst/>
          </a:prstGeom>
          <a:ln w="9525" cap="flat">
            <a:solidFill>
              <a:srgbClr val="CAE69A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ZA"/>
          </a:p>
        </p:txBody>
      </p:sp>
      <p:sp>
        <p:nvSpPr>
          <p:cNvPr id="47" name="AutoShape 47"/>
          <p:cNvSpPr/>
          <p:nvPr/>
        </p:nvSpPr>
        <p:spPr>
          <a:xfrm>
            <a:off x="2804804" y="3204785"/>
            <a:ext cx="2685874" cy="3506"/>
          </a:xfrm>
          <a:prstGeom prst="line">
            <a:avLst/>
          </a:prstGeom>
          <a:ln w="9525" cap="flat">
            <a:solidFill>
              <a:srgbClr val="CAE69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ZA"/>
          </a:p>
        </p:txBody>
      </p:sp>
      <p:sp>
        <p:nvSpPr>
          <p:cNvPr id="48" name="AutoShape 48"/>
          <p:cNvSpPr/>
          <p:nvPr/>
        </p:nvSpPr>
        <p:spPr>
          <a:xfrm flipV="1">
            <a:off x="6003479" y="3192549"/>
            <a:ext cx="2886906" cy="15742"/>
          </a:xfrm>
          <a:prstGeom prst="line">
            <a:avLst/>
          </a:prstGeom>
          <a:ln w="9525" cap="flat">
            <a:solidFill>
              <a:srgbClr val="CAE69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ZA"/>
          </a:p>
        </p:txBody>
      </p:sp>
      <p:sp>
        <p:nvSpPr>
          <p:cNvPr id="49" name="AutoShape 49"/>
          <p:cNvSpPr/>
          <p:nvPr/>
        </p:nvSpPr>
        <p:spPr>
          <a:xfrm>
            <a:off x="9376277" y="3213053"/>
            <a:ext cx="3080496" cy="20615"/>
          </a:xfrm>
          <a:prstGeom prst="line">
            <a:avLst/>
          </a:prstGeom>
          <a:ln w="9525" cap="flat">
            <a:solidFill>
              <a:srgbClr val="CAE69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ZA"/>
          </a:p>
        </p:txBody>
      </p:sp>
      <p:sp>
        <p:nvSpPr>
          <p:cNvPr id="50" name="TextBox 50"/>
          <p:cNvSpPr txBox="1"/>
          <p:nvPr/>
        </p:nvSpPr>
        <p:spPr>
          <a:xfrm>
            <a:off x="1456823" y="5535359"/>
            <a:ext cx="2137882" cy="1382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8"/>
              </a:lnSpc>
              <a:spcBef>
                <a:spcPct val="0"/>
              </a:spcBef>
            </a:pPr>
            <a:r>
              <a:rPr lang="en-US" sz="159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Studied water hyacinth causes, drafted project proposal, presented it for review.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717433" y="6546727"/>
            <a:ext cx="2068249" cy="141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  <a:spcBef>
                <a:spcPct val="0"/>
              </a:spcBef>
            </a:pPr>
            <a:r>
              <a:rPr lang="en-US" sz="16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Participated in workshops, gathered mentor input, refined system scope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291902" y="5120952"/>
            <a:ext cx="2031716" cy="146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4"/>
              </a:lnSpc>
              <a:spcBef>
                <a:spcPct val="0"/>
              </a:spcBef>
            </a:pPr>
            <a:r>
              <a:rPr lang="en-US" sz="16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Built dashboard UI, integrated ML model, created alert logic using simulated data.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670950" y="6537202"/>
            <a:ext cx="1904115" cy="147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16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Tested full system, polished UI/UX, prepared demo &amp; presentation.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173352" y="4059228"/>
            <a:ext cx="688380" cy="24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"/>
              </a:lnSpc>
              <a:spcBef>
                <a:spcPct val="0"/>
              </a:spcBef>
            </a:pPr>
            <a:r>
              <a:rPr lang="en-US" sz="14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Phase 1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369080" y="5175729"/>
            <a:ext cx="728365" cy="24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"/>
              </a:lnSpc>
              <a:spcBef>
                <a:spcPct val="0"/>
              </a:spcBef>
            </a:pPr>
            <a:r>
              <a:rPr lang="en-US" sz="146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Phase 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345462" y="5341059"/>
            <a:ext cx="729853" cy="24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"/>
              </a:lnSpc>
              <a:spcBef>
                <a:spcPct val="0"/>
              </a:spcBef>
            </a:pPr>
            <a:r>
              <a:rPr lang="en-US" sz="14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Phase 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905646" y="3921020"/>
            <a:ext cx="730746" cy="24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"/>
              </a:lnSpc>
              <a:spcBef>
                <a:spcPct val="0"/>
              </a:spcBef>
            </a:pPr>
            <a:r>
              <a:rPr lang="en-US" sz="146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Phase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2421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 flipV="1">
            <a:off x="0" y="90449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4" name="AutoShape 4"/>
          <p:cNvSpPr/>
          <p:nvPr/>
        </p:nvSpPr>
        <p:spPr>
          <a:xfrm flipV="1">
            <a:off x="4999669" y="1242100"/>
            <a:ext cx="0" cy="780280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5" name="Group 5"/>
          <p:cNvGrpSpPr/>
          <p:nvPr/>
        </p:nvGrpSpPr>
        <p:grpSpPr>
          <a:xfrm>
            <a:off x="5537832" y="1703723"/>
            <a:ext cx="11954049" cy="6879554"/>
            <a:chOff x="0" y="0"/>
            <a:chExt cx="3148391" cy="1811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8391" cy="1811899"/>
            </a:xfrm>
            <a:custGeom>
              <a:avLst/>
              <a:gdLst/>
              <a:ahLst/>
              <a:cxnLst/>
              <a:rect l="l" t="t" r="r" b="b"/>
              <a:pathLst>
                <a:path w="3148391" h="1811899">
                  <a:moveTo>
                    <a:pt x="0" y="0"/>
                  </a:moveTo>
                  <a:lnTo>
                    <a:pt x="3148391" y="0"/>
                  </a:lnTo>
                  <a:lnTo>
                    <a:pt x="3148391" y="1811899"/>
                  </a:lnTo>
                  <a:lnTo>
                    <a:pt x="0" y="1811899"/>
                  </a:lnTo>
                  <a:close/>
                </a:path>
              </a:pathLst>
            </a:custGeom>
            <a:solidFill>
              <a:srgbClr val="0D3F1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48391" cy="1840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26316" y="3303806"/>
            <a:ext cx="883197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i="1">
                <a:solidFill>
                  <a:srgbClr val="FFFFFF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What Makes Our Project Different</a:t>
            </a:r>
          </a:p>
        </p:txBody>
      </p:sp>
      <p:sp>
        <p:nvSpPr>
          <p:cNvPr id="9" name="Freeform 9"/>
          <p:cNvSpPr/>
          <p:nvPr/>
        </p:nvSpPr>
        <p:spPr>
          <a:xfrm>
            <a:off x="14958310" y="3778468"/>
            <a:ext cx="1377203" cy="580929"/>
          </a:xfrm>
          <a:custGeom>
            <a:avLst/>
            <a:gdLst/>
            <a:ahLst/>
            <a:cxnLst/>
            <a:rect l="l" t="t" r="r" b="b"/>
            <a:pathLst>
              <a:path w="1377203" h="580929">
                <a:moveTo>
                  <a:pt x="0" y="0"/>
                </a:moveTo>
                <a:lnTo>
                  <a:pt x="1377203" y="0"/>
                </a:lnTo>
                <a:lnTo>
                  <a:pt x="1377203" y="580930"/>
                </a:lnTo>
                <a:lnTo>
                  <a:pt x="0" y="580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10" name="Group 10"/>
          <p:cNvGrpSpPr/>
          <p:nvPr/>
        </p:nvGrpSpPr>
        <p:grpSpPr>
          <a:xfrm>
            <a:off x="709004" y="2138789"/>
            <a:ext cx="3753241" cy="6009422"/>
            <a:chOff x="0" y="0"/>
            <a:chExt cx="50764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7642" cy="812800"/>
            </a:xfrm>
            <a:custGeom>
              <a:avLst/>
              <a:gdLst/>
              <a:ahLst/>
              <a:cxnLst/>
              <a:rect l="l" t="t" r="r" b="b"/>
              <a:pathLst>
                <a:path w="507642" h="812800">
                  <a:moveTo>
                    <a:pt x="253821" y="0"/>
                  </a:moveTo>
                  <a:cubicBezTo>
                    <a:pt x="113639" y="0"/>
                    <a:pt x="0" y="181951"/>
                    <a:pt x="0" y="406400"/>
                  </a:cubicBezTo>
                  <a:cubicBezTo>
                    <a:pt x="0" y="630849"/>
                    <a:pt x="113639" y="812800"/>
                    <a:pt x="253821" y="812800"/>
                  </a:cubicBezTo>
                  <a:cubicBezTo>
                    <a:pt x="394002" y="812800"/>
                    <a:pt x="507642" y="630849"/>
                    <a:pt x="507642" y="406400"/>
                  </a:cubicBezTo>
                  <a:cubicBezTo>
                    <a:pt x="507642" y="181951"/>
                    <a:pt x="394002" y="0"/>
                    <a:pt x="253821" y="0"/>
                  </a:cubicBezTo>
                  <a:close/>
                </a:path>
              </a:pathLst>
            </a:custGeom>
            <a:blipFill>
              <a:blip r:embed="rId4"/>
              <a:stretch>
                <a:fillRect l="-69934" r="-69934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426316" y="2237771"/>
            <a:ext cx="10809235" cy="112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58"/>
              </a:lnSpc>
              <a:spcBef>
                <a:spcPct val="0"/>
              </a:spcBef>
            </a:pPr>
            <a:r>
              <a:rPr lang="en-US" sz="6613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INNOVATION CONCEPTS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74553" y="4555310"/>
            <a:ext cx="11060999" cy="297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6"/>
              </a:lnSpc>
            </a:pPr>
            <a:endParaRPr/>
          </a:p>
          <a:p>
            <a:pPr algn="l">
              <a:lnSpc>
                <a:spcPts val="2476"/>
              </a:lnSpc>
            </a:pPr>
            <a:r>
              <a:rPr lang="en-US" sz="176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Simulated Real-Time Data</a:t>
            </a:r>
          </a:p>
          <a:p>
            <a:pPr marL="360335" lvl="1" indent="-180167" algn="l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We mimicked live sensor behavior using generated values — letting us build and test with no hardware.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Monthly Averaging for Clean Visuals</a:t>
            </a:r>
          </a:p>
          <a:p>
            <a:pPr marL="360335" lvl="1" indent="-180167" algn="l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We used averaged data to reduce noise and provide clearer trend insights for dam-level monitoring.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Custom Thresholds</a:t>
            </a:r>
          </a:p>
          <a:p>
            <a:pPr marL="360335" lvl="1" indent="-180167" algn="l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Users can set their own nutrient levels — making the system flexible, not one-size-fits-all.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Proactive Alerts</a:t>
            </a:r>
          </a:p>
          <a:p>
            <a:pPr marL="360335" lvl="1" indent="-180167" algn="l">
              <a:lnSpc>
                <a:spcPts val="2336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Our system alerts dam managers before visible hyacinth growth — enabling early intervention.</a:t>
            </a:r>
          </a:p>
          <a:p>
            <a:pPr algn="l">
              <a:lnSpc>
                <a:spcPts val="2336"/>
              </a:lnSpc>
              <a:spcBef>
                <a:spcPct val="0"/>
              </a:spcBef>
            </a:pPr>
            <a:endParaRPr lang="en-US" sz="1668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41968" y="8930600"/>
            <a:ext cx="2004065" cy="105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3"/>
              </a:lnSpc>
              <a:spcBef>
                <a:spcPct val="0"/>
              </a:spcBef>
            </a:pPr>
            <a:r>
              <a:rPr lang="en-US" sz="6209" i="1" u="none" strike="noStrike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-5-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386857" y="730732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May,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53659" y="9159489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MEGA PROJECT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2421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 flipV="1">
            <a:off x="0" y="90449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4" name="Group 4"/>
          <p:cNvGrpSpPr/>
          <p:nvPr/>
        </p:nvGrpSpPr>
        <p:grpSpPr>
          <a:xfrm>
            <a:off x="342880" y="4619443"/>
            <a:ext cx="3888166" cy="727325"/>
            <a:chOff x="0" y="0"/>
            <a:chExt cx="1156509" cy="2163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6509" cy="216338"/>
            </a:xfrm>
            <a:custGeom>
              <a:avLst/>
              <a:gdLst/>
              <a:ahLst/>
              <a:cxnLst/>
              <a:rect l="l" t="t" r="r" b="b"/>
              <a:pathLst>
                <a:path w="1156509" h="216338">
                  <a:moveTo>
                    <a:pt x="578254" y="0"/>
                  </a:moveTo>
                  <a:cubicBezTo>
                    <a:pt x="258893" y="0"/>
                    <a:pt x="0" y="48429"/>
                    <a:pt x="0" y="108169"/>
                  </a:cubicBezTo>
                  <a:cubicBezTo>
                    <a:pt x="0" y="167909"/>
                    <a:pt x="258893" y="216338"/>
                    <a:pt x="578254" y="216338"/>
                  </a:cubicBezTo>
                  <a:cubicBezTo>
                    <a:pt x="897615" y="216338"/>
                    <a:pt x="1156509" y="167909"/>
                    <a:pt x="1156509" y="108169"/>
                  </a:cubicBezTo>
                  <a:cubicBezTo>
                    <a:pt x="1156509" y="48429"/>
                    <a:pt x="897615" y="0"/>
                    <a:pt x="578254" y="0"/>
                  </a:cubicBezTo>
                  <a:close/>
                </a:path>
              </a:pathLst>
            </a:custGeom>
            <a:solidFill>
              <a:srgbClr val="DBD1B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8423" y="-17818"/>
              <a:ext cx="939663" cy="21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i="1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Vue.js + Vite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616586" y="5700915"/>
            <a:ext cx="3888166" cy="967560"/>
            <a:chOff x="0" y="0"/>
            <a:chExt cx="1156509" cy="2877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6509" cy="287794"/>
            </a:xfrm>
            <a:custGeom>
              <a:avLst/>
              <a:gdLst/>
              <a:ahLst/>
              <a:cxnLst/>
              <a:rect l="l" t="t" r="r" b="b"/>
              <a:pathLst>
                <a:path w="1156509" h="287794">
                  <a:moveTo>
                    <a:pt x="578254" y="0"/>
                  </a:moveTo>
                  <a:cubicBezTo>
                    <a:pt x="258893" y="0"/>
                    <a:pt x="0" y="64425"/>
                    <a:pt x="0" y="143897"/>
                  </a:cubicBezTo>
                  <a:cubicBezTo>
                    <a:pt x="0" y="223369"/>
                    <a:pt x="258893" y="287794"/>
                    <a:pt x="578254" y="287794"/>
                  </a:cubicBezTo>
                  <a:cubicBezTo>
                    <a:pt x="897615" y="287794"/>
                    <a:pt x="1156509" y="223369"/>
                    <a:pt x="1156509" y="143897"/>
                  </a:cubicBezTo>
                  <a:cubicBezTo>
                    <a:pt x="1156509" y="64425"/>
                    <a:pt x="897615" y="0"/>
                    <a:pt x="578254" y="0"/>
                  </a:cubicBezTo>
                  <a:close/>
                </a:path>
              </a:pathLst>
            </a:custGeom>
            <a:solidFill>
              <a:srgbClr val="DBD1B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8423" y="-11119"/>
              <a:ext cx="939663" cy="271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i="1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Python + Jupyter Notebooks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11820" y="4470770"/>
            <a:ext cx="3888166" cy="727325"/>
            <a:chOff x="0" y="0"/>
            <a:chExt cx="1156509" cy="2163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6509" cy="216338"/>
            </a:xfrm>
            <a:custGeom>
              <a:avLst/>
              <a:gdLst/>
              <a:ahLst/>
              <a:cxnLst/>
              <a:rect l="l" t="t" r="r" b="b"/>
              <a:pathLst>
                <a:path w="1156509" h="216338">
                  <a:moveTo>
                    <a:pt x="578254" y="0"/>
                  </a:moveTo>
                  <a:cubicBezTo>
                    <a:pt x="258893" y="0"/>
                    <a:pt x="0" y="48429"/>
                    <a:pt x="0" y="108169"/>
                  </a:cubicBezTo>
                  <a:cubicBezTo>
                    <a:pt x="0" y="167909"/>
                    <a:pt x="258893" y="216338"/>
                    <a:pt x="578254" y="216338"/>
                  </a:cubicBezTo>
                  <a:cubicBezTo>
                    <a:pt x="897615" y="216338"/>
                    <a:pt x="1156509" y="167909"/>
                    <a:pt x="1156509" y="108169"/>
                  </a:cubicBezTo>
                  <a:cubicBezTo>
                    <a:pt x="1156509" y="48429"/>
                    <a:pt x="897615" y="0"/>
                    <a:pt x="578254" y="0"/>
                  </a:cubicBezTo>
                  <a:close/>
                </a:path>
              </a:pathLst>
            </a:custGeom>
            <a:solidFill>
              <a:srgbClr val="DBD1B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8423" y="-17818"/>
              <a:ext cx="939663" cy="21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i="1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Supabase (PostgreSQL)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582744" y="2963385"/>
            <a:ext cx="5122059" cy="772965"/>
          </a:xfrm>
          <a:custGeom>
            <a:avLst/>
            <a:gdLst/>
            <a:ahLst/>
            <a:cxnLst/>
            <a:rect l="l" t="t" r="r" b="b"/>
            <a:pathLst>
              <a:path w="5122059" h="772965">
                <a:moveTo>
                  <a:pt x="0" y="0"/>
                </a:moveTo>
                <a:lnTo>
                  <a:pt x="5122060" y="0"/>
                </a:lnTo>
                <a:lnTo>
                  <a:pt x="5122060" y="772966"/>
                </a:lnTo>
                <a:lnTo>
                  <a:pt x="0" y="77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TextBox 14"/>
          <p:cNvSpPr txBox="1"/>
          <p:nvPr/>
        </p:nvSpPr>
        <p:spPr>
          <a:xfrm>
            <a:off x="-197764" y="4002856"/>
            <a:ext cx="4969454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1"/>
              </a:lnSpc>
              <a:spcBef>
                <a:spcPct val="0"/>
              </a:spcBef>
            </a:pPr>
            <a:r>
              <a:rPr lang="en-US" sz="3058" i="1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Frontend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9716" y="5691381"/>
            <a:ext cx="4102470" cy="68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51"/>
              </a:lnSpc>
              <a:spcBef>
                <a:spcPct val="0"/>
              </a:spcBef>
            </a:pPr>
            <a:r>
              <a:rPr lang="en-US" sz="13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used Vue.js for a modular and reactive UI — perfect for real-time-ish data. Vite powered our dev server for ultra-fast builds and live previews.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88392" y="1265912"/>
            <a:ext cx="14277601" cy="151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8"/>
              </a:lnSpc>
              <a:spcBef>
                <a:spcPct val="0"/>
              </a:spcBef>
            </a:pPr>
            <a:r>
              <a:rPr lang="en-US" sz="892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TECHNOLOGY APPLIED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28462" y="5172921"/>
            <a:ext cx="3275467" cy="52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6"/>
              </a:lnSpc>
              <a:spcBef>
                <a:spcPct val="0"/>
              </a:spcBef>
            </a:pPr>
            <a:r>
              <a:rPr lang="en-US" sz="3004" i="1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 Machine Learning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96298" y="6830400"/>
            <a:ext cx="4102470" cy="68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51"/>
              </a:lnSpc>
              <a:spcBef>
                <a:spcPct val="0"/>
              </a:spcBef>
            </a:pPr>
            <a:r>
              <a:rPr lang="en-US" sz="13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trained and tested our ML model using Scikit-learn in Jupyter — ideal for experimenting quickly and visualizing model results clearly.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03928" y="3948376"/>
            <a:ext cx="5903950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1"/>
              </a:lnSpc>
              <a:spcBef>
                <a:spcPct val="0"/>
              </a:spcBef>
            </a:pPr>
            <a:r>
              <a:rPr lang="en-US" sz="3058" i="1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Database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4071" y="5360021"/>
            <a:ext cx="4102470" cy="68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51"/>
              </a:lnSpc>
              <a:spcBef>
                <a:spcPct val="0"/>
              </a:spcBef>
            </a:pPr>
            <a:r>
              <a:rPr lang="en-US" sz="13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Supabase gave us a real-time-capable, hosted PostgreSQL database — great for simulating live sensor data and storing historical trends.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1968" y="8737386"/>
            <a:ext cx="2004065" cy="105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3"/>
              </a:lnSpc>
              <a:spcBef>
                <a:spcPct val="0"/>
              </a:spcBef>
            </a:pPr>
            <a:r>
              <a:rPr lang="en-US" sz="6209" i="1" u="none" strike="noStrike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-6-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2461520" y="730732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May, 2025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53659" y="9159489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MEGA PROJECT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973692" y="5812012"/>
            <a:ext cx="3888166" cy="727325"/>
            <a:chOff x="0" y="0"/>
            <a:chExt cx="1156509" cy="2163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6509" cy="216338"/>
            </a:xfrm>
            <a:custGeom>
              <a:avLst/>
              <a:gdLst/>
              <a:ahLst/>
              <a:cxnLst/>
              <a:rect l="l" t="t" r="r" b="b"/>
              <a:pathLst>
                <a:path w="1156509" h="216338">
                  <a:moveTo>
                    <a:pt x="578254" y="0"/>
                  </a:moveTo>
                  <a:cubicBezTo>
                    <a:pt x="258893" y="0"/>
                    <a:pt x="0" y="48429"/>
                    <a:pt x="0" y="108169"/>
                  </a:cubicBezTo>
                  <a:cubicBezTo>
                    <a:pt x="0" y="167909"/>
                    <a:pt x="258893" y="216338"/>
                    <a:pt x="578254" y="216338"/>
                  </a:cubicBezTo>
                  <a:cubicBezTo>
                    <a:pt x="897615" y="216338"/>
                    <a:pt x="1156509" y="167909"/>
                    <a:pt x="1156509" y="108169"/>
                  </a:cubicBezTo>
                  <a:cubicBezTo>
                    <a:pt x="1156509" y="48429"/>
                    <a:pt x="897615" y="0"/>
                    <a:pt x="578254" y="0"/>
                  </a:cubicBezTo>
                  <a:close/>
                </a:path>
              </a:pathLst>
            </a:custGeom>
            <a:solidFill>
              <a:srgbClr val="DBD1B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8423" y="-17818"/>
              <a:ext cx="939663" cy="21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i="1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Docker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965800" y="5289618"/>
            <a:ext cx="5903950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1"/>
              </a:lnSpc>
              <a:spcBef>
                <a:spcPct val="0"/>
              </a:spcBef>
            </a:pPr>
            <a:r>
              <a:rPr lang="en-US" sz="3058" i="1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Deployment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66540" y="6713439"/>
            <a:ext cx="4102470" cy="92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51"/>
              </a:lnSpc>
              <a:spcBef>
                <a:spcPct val="0"/>
              </a:spcBef>
            </a:pPr>
            <a:r>
              <a:rPr lang="en-US" sz="13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containerized our project with Docker to keep development clean and consistent. The app currently runs locally but is fully deployable to the cloud.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4231046" y="4983105"/>
            <a:ext cx="938226" cy="93822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0" name="AutoShape 30"/>
          <p:cNvSpPr/>
          <p:nvPr/>
        </p:nvSpPr>
        <p:spPr>
          <a:xfrm flipV="1">
            <a:off x="8465720" y="4834433"/>
            <a:ext cx="846101" cy="113720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1" name="AutoShape 31"/>
          <p:cNvSpPr/>
          <p:nvPr/>
        </p:nvSpPr>
        <p:spPr>
          <a:xfrm>
            <a:off x="13199987" y="5042210"/>
            <a:ext cx="1430942" cy="92852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F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242100"/>
            <a:ext cx="18288000" cy="0"/>
          </a:xfrm>
          <a:prstGeom prst="line">
            <a:avLst/>
          </a:prstGeom>
          <a:ln w="9525" cap="flat">
            <a:solidFill>
              <a:srgbClr val="DBD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 flipV="1">
            <a:off x="0" y="9044900"/>
            <a:ext cx="18288000" cy="0"/>
          </a:xfrm>
          <a:prstGeom prst="line">
            <a:avLst/>
          </a:prstGeom>
          <a:ln w="9525" cap="flat">
            <a:solidFill>
              <a:srgbClr val="DBD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4" name="Group 4"/>
          <p:cNvGrpSpPr/>
          <p:nvPr/>
        </p:nvGrpSpPr>
        <p:grpSpPr>
          <a:xfrm>
            <a:off x="951211" y="1703723"/>
            <a:ext cx="7519499" cy="6879554"/>
            <a:chOff x="0" y="0"/>
            <a:chExt cx="1980444" cy="18118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0444" cy="1811899"/>
            </a:xfrm>
            <a:custGeom>
              <a:avLst/>
              <a:gdLst/>
              <a:ahLst/>
              <a:cxnLst/>
              <a:rect l="l" t="t" r="r" b="b"/>
              <a:pathLst>
                <a:path w="1980444" h="1811899">
                  <a:moveTo>
                    <a:pt x="0" y="0"/>
                  </a:moveTo>
                  <a:lnTo>
                    <a:pt x="1980444" y="0"/>
                  </a:lnTo>
                  <a:lnTo>
                    <a:pt x="1980444" y="1811899"/>
                  </a:lnTo>
                  <a:lnTo>
                    <a:pt x="0" y="1811899"/>
                  </a:lnTo>
                  <a:close/>
                </a:path>
              </a:pathLst>
            </a:custGeom>
            <a:solidFill>
              <a:srgbClr val="E8E6D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980444" cy="1840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19679" y="2140699"/>
            <a:ext cx="6582563" cy="6005601"/>
            <a:chOff x="0" y="0"/>
            <a:chExt cx="1019811" cy="930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811" cy="930425"/>
            </a:xfrm>
            <a:custGeom>
              <a:avLst/>
              <a:gdLst/>
              <a:ahLst/>
              <a:cxnLst/>
              <a:rect l="l" t="t" r="r" b="b"/>
              <a:pathLst>
                <a:path w="1019811" h="930425">
                  <a:moveTo>
                    <a:pt x="0" y="0"/>
                  </a:moveTo>
                  <a:lnTo>
                    <a:pt x="1019811" y="0"/>
                  </a:lnTo>
                  <a:lnTo>
                    <a:pt x="1019811" y="930425"/>
                  </a:lnTo>
                  <a:lnTo>
                    <a:pt x="0" y="930425"/>
                  </a:lnTo>
                  <a:close/>
                </a:path>
              </a:pathLst>
            </a:custGeom>
            <a:blipFill>
              <a:blip r:embed="rId2"/>
              <a:stretch>
                <a:fillRect l="-35067" r="-35067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828447" y="7032426"/>
            <a:ext cx="1429603" cy="1550851"/>
          </a:xfrm>
          <a:custGeom>
            <a:avLst/>
            <a:gdLst/>
            <a:ahLst/>
            <a:cxnLst/>
            <a:rect l="l" t="t" r="r" b="b"/>
            <a:pathLst>
              <a:path w="1429603" h="1550851">
                <a:moveTo>
                  <a:pt x="1429602" y="0"/>
                </a:moveTo>
                <a:lnTo>
                  <a:pt x="0" y="0"/>
                </a:lnTo>
                <a:lnTo>
                  <a:pt x="0" y="1550851"/>
                </a:lnTo>
                <a:lnTo>
                  <a:pt x="1429602" y="1550851"/>
                </a:lnTo>
                <a:lnTo>
                  <a:pt x="14296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0" name="TextBox 10"/>
          <p:cNvSpPr txBox="1"/>
          <p:nvPr/>
        </p:nvSpPr>
        <p:spPr>
          <a:xfrm>
            <a:off x="11265907" y="4822959"/>
            <a:ext cx="6508997" cy="28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Show live demo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73546" y="1551323"/>
            <a:ext cx="6989382" cy="142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16"/>
              </a:lnSpc>
              <a:spcBef>
                <a:spcPct val="0"/>
              </a:spcBef>
            </a:pPr>
            <a:r>
              <a:rPr lang="en-US" sz="8368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PRACTICAL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23479" y="2627054"/>
            <a:ext cx="7151425" cy="176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436"/>
              </a:lnSpc>
              <a:spcBef>
                <a:spcPct val="0"/>
              </a:spcBef>
            </a:pPr>
            <a:r>
              <a:rPr lang="en-US" sz="10311" i="1">
                <a:solidFill>
                  <a:srgbClr val="FFFFFF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Demonstration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41968" y="9073764"/>
            <a:ext cx="2004065" cy="105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3"/>
              </a:lnSpc>
              <a:spcBef>
                <a:spcPct val="0"/>
              </a:spcBef>
            </a:pPr>
            <a:r>
              <a:rPr lang="en-US" sz="6209" i="1" u="none" strike="noStrike">
                <a:solidFill>
                  <a:srgbClr val="FFFFFF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-7-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2589590" y="730732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May,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3659" y="9159489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MEGA PROJECT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2421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 flipV="1">
            <a:off x="0" y="90449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4" name="AutoShape 4"/>
          <p:cNvSpPr/>
          <p:nvPr/>
        </p:nvSpPr>
        <p:spPr>
          <a:xfrm flipH="1" flipV="1">
            <a:off x="9139238" y="3963172"/>
            <a:ext cx="0" cy="508172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5" name="AutoShape 5"/>
          <p:cNvSpPr/>
          <p:nvPr/>
        </p:nvSpPr>
        <p:spPr>
          <a:xfrm>
            <a:off x="0" y="3963172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>
            <a:off x="2111150" y="5270771"/>
            <a:ext cx="1844368" cy="1885506"/>
          </a:xfrm>
          <a:custGeom>
            <a:avLst/>
            <a:gdLst/>
            <a:ahLst/>
            <a:cxnLst/>
            <a:rect l="l" t="t" r="r" b="b"/>
            <a:pathLst>
              <a:path w="1844368" h="1885506">
                <a:moveTo>
                  <a:pt x="0" y="0"/>
                </a:moveTo>
                <a:lnTo>
                  <a:pt x="1844368" y="0"/>
                </a:lnTo>
                <a:lnTo>
                  <a:pt x="1844368" y="1885506"/>
                </a:lnTo>
                <a:lnTo>
                  <a:pt x="0" y="1885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>
            <a:off x="4866598" y="5270771"/>
            <a:ext cx="1701169" cy="1845449"/>
          </a:xfrm>
          <a:custGeom>
            <a:avLst/>
            <a:gdLst/>
            <a:ahLst/>
            <a:cxnLst/>
            <a:rect l="l" t="t" r="r" b="b"/>
            <a:pathLst>
              <a:path w="1701169" h="1845449">
                <a:moveTo>
                  <a:pt x="0" y="0"/>
                </a:moveTo>
                <a:lnTo>
                  <a:pt x="1701169" y="0"/>
                </a:lnTo>
                <a:lnTo>
                  <a:pt x="1701169" y="1845449"/>
                </a:lnTo>
                <a:lnTo>
                  <a:pt x="0" y="1845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Freeform 8"/>
          <p:cNvSpPr/>
          <p:nvPr/>
        </p:nvSpPr>
        <p:spPr>
          <a:xfrm rot="-5400000">
            <a:off x="6587172" y="5695694"/>
            <a:ext cx="2101775" cy="997388"/>
          </a:xfrm>
          <a:custGeom>
            <a:avLst/>
            <a:gdLst/>
            <a:ahLst/>
            <a:cxnLst/>
            <a:rect l="l" t="t" r="r" b="b"/>
            <a:pathLst>
              <a:path w="2101775" h="997388">
                <a:moveTo>
                  <a:pt x="0" y="0"/>
                </a:moveTo>
                <a:lnTo>
                  <a:pt x="2101775" y="0"/>
                </a:lnTo>
                <a:lnTo>
                  <a:pt x="2101775" y="997387"/>
                </a:lnTo>
                <a:lnTo>
                  <a:pt x="0" y="997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Freeform 9"/>
          <p:cNvSpPr/>
          <p:nvPr/>
        </p:nvSpPr>
        <p:spPr>
          <a:xfrm>
            <a:off x="11898970" y="4897891"/>
            <a:ext cx="4035862" cy="785159"/>
          </a:xfrm>
          <a:custGeom>
            <a:avLst/>
            <a:gdLst/>
            <a:ahLst/>
            <a:cxnLst/>
            <a:rect l="l" t="t" r="r" b="b"/>
            <a:pathLst>
              <a:path w="4035862" h="785159">
                <a:moveTo>
                  <a:pt x="0" y="0"/>
                </a:moveTo>
                <a:lnTo>
                  <a:pt x="4035862" y="0"/>
                </a:lnTo>
                <a:lnTo>
                  <a:pt x="4035862" y="785159"/>
                </a:lnTo>
                <a:lnTo>
                  <a:pt x="0" y="785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0" name="Freeform 10"/>
          <p:cNvSpPr/>
          <p:nvPr/>
        </p:nvSpPr>
        <p:spPr>
          <a:xfrm>
            <a:off x="11706225" y="6073120"/>
            <a:ext cx="4421352" cy="667222"/>
          </a:xfrm>
          <a:custGeom>
            <a:avLst/>
            <a:gdLst/>
            <a:ahLst/>
            <a:cxnLst/>
            <a:rect l="l" t="t" r="r" b="b"/>
            <a:pathLst>
              <a:path w="4421352" h="667222">
                <a:moveTo>
                  <a:pt x="0" y="0"/>
                </a:moveTo>
                <a:lnTo>
                  <a:pt x="4421352" y="0"/>
                </a:lnTo>
                <a:lnTo>
                  <a:pt x="4421352" y="667222"/>
                </a:lnTo>
                <a:lnTo>
                  <a:pt x="0" y="66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1" name="Freeform 11"/>
          <p:cNvSpPr/>
          <p:nvPr/>
        </p:nvSpPr>
        <p:spPr>
          <a:xfrm>
            <a:off x="11784582" y="7303777"/>
            <a:ext cx="4264638" cy="806404"/>
          </a:xfrm>
          <a:custGeom>
            <a:avLst/>
            <a:gdLst/>
            <a:ahLst/>
            <a:cxnLst/>
            <a:rect l="l" t="t" r="r" b="b"/>
            <a:pathLst>
              <a:path w="4264638" h="806404">
                <a:moveTo>
                  <a:pt x="0" y="0"/>
                </a:moveTo>
                <a:lnTo>
                  <a:pt x="4264638" y="0"/>
                </a:lnTo>
                <a:lnTo>
                  <a:pt x="4264638" y="806404"/>
                </a:lnTo>
                <a:lnTo>
                  <a:pt x="0" y="8064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TextBox 12"/>
          <p:cNvSpPr txBox="1"/>
          <p:nvPr/>
        </p:nvSpPr>
        <p:spPr>
          <a:xfrm>
            <a:off x="1283620" y="1886492"/>
            <a:ext cx="8857600" cy="150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488"/>
              </a:lnSpc>
              <a:spcBef>
                <a:spcPct val="0"/>
              </a:spcBef>
            </a:pPr>
            <a:r>
              <a:rPr lang="en-US" sz="892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THANK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82081" y="1476460"/>
            <a:ext cx="6612775" cy="192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845"/>
              </a:lnSpc>
              <a:spcBef>
                <a:spcPct val="0"/>
              </a:spcBef>
            </a:pPr>
            <a:r>
              <a:rPr lang="en-US" sz="11318" i="1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41968" y="8737386"/>
            <a:ext cx="2004065" cy="105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3"/>
              </a:lnSpc>
              <a:spcBef>
                <a:spcPct val="0"/>
              </a:spcBef>
            </a:pPr>
            <a:r>
              <a:rPr lang="en-US" sz="6209" i="1" u="none" strike="noStrike">
                <a:solidFill>
                  <a:srgbClr val="00000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-8-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386857" y="730732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May,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159489"/>
            <a:ext cx="4009269" cy="92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6"/>
              </a:lnSpc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Presented by Gabriella Petersen</a:t>
            </a:r>
          </a:p>
          <a:p>
            <a:pPr algn="l">
              <a:lnSpc>
                <a:spcPts val="2476"/>
              </a:lnSpc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Anouk Van Alphen </a:t>
            </a:r>
          </a:p>
          <a:p>
            <a:pPr algn="l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Sarbjit Singh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53659" y="9159489"/>
            <a:ext cx="4009269" cy="29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6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MEGA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DDFCC2B7DCE4FA7D42FD81CC9E328" ma:contentTypeVersion="4" ma:contentTypeDescription="Create a new document." ma:contentTypeScope="" ma:versionID="3e208e8dc4e3442fee28c013c1f942f1">
  <xsd:schema xmlns:xsd="http://www.w3.org/2001/XMLSchema" xmlns:xs="http://www.w3.org/2001/XMLSchema" xmlns:p="http://schemas.microsoft.com/office/2006/metadata/properties" xmlns:ns2="b947bfd5-3d8a-4aad-9a55-0bd5d82d205b" targetNamespace="http://schemas.microsoft.com/office/2006/metadata/properties" ma:root="true" ma:fieldsID="ca93b33f60ebb549b0c341bf187a43aa" ns2:_="">
    <xsd:import namespace="b947bfd5-3d8a-4aad-9a55-0bd5d82d20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7bfd5-3d8a-4aad-9a55-0bd5d82d2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23FF06-383A-452B-B8BE-BFB537D4932B}"/>
</file>

<file path=customXml/itemProps2.xml><?xml version="1.0" encoding="utf-8"?>
<ds:datastoreItem xmlns:ds="http://schemas.openxmlformats.org/officeDocument/2006/customXml" ds:itemID="{6663CDC4-085C-41F7-AE60-1227092341E2}"/>
</file>

<file path=customXml/itemProps3.xml><?xml version="1.0" encoding="utf-8"?>
<ds:datastoreItem xmlns:ds="http://schemas.openxmlformats.org/officeDocument/2006/customXml" ds:itemID="{CE749ECE-29C4-4A54-8CC0-EDA7A25A1BB7}"/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575</Words>
  <Application>Microsoft Office PowerPoint</Application>
  <PresentationFormat>Custom</PresentationFormat>
  <Paragraphs>104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Cormorant Garamond</vt:lpstr>
      <vt:lpstr>Arial</vt:lpstr>
      <vt:lpstr>Inter</vt:lpstr>
      <vt:lpstr>Cormorant Garamond Bold Italics</vt:lpstr>
      <vt:lpstr>Calibri</vt:lpstr>
      <vt:lpstr>Inter Bold</vt:lpstr>
      <vt:lpstr>League Spartan</vt:lpstr>
      <vt:lpstr>Cormorant Garamond Italics</vt:lpstr>
      <vt:lpstr>Montserrat Italics</vt:lpstr>
      <vt:lpstr>DM Sans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Olive Green Elegant Minimalist Design Strategy Presentation</dc:title>
  <cp:lastModifiedBy>Gabriella Petersen</cp:lastModifiedBy>
  <cp:revision>2</cp:revision>
  <dcterms:created xsi:type="dcterms:W3CDTF">2006-08-16T00:00:00Z</dcterms:created>
  <dcterms:modified xsi:type="dcterms:W3CDTF">2025-05-28T15:08:56Z</dcterms:modified>
  <dc:identifier>DAGojWibvG0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0x01010013EDDFCC2B7DCE4FA7D42FD81CC9E328</vt:lpwstr>
  </property>
</Properties>
</file>